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13"/>
  </p:notesMasterIdLst>
  <p:sldIdLst>
    <p:sldId id="256" r:id="rId3"/>
    <p:sldId id="269" r:id="rId4"/>
    <p:sldId id="285" r:id="rId5"/>
    <p:sldId id="286" r:id="rId6"/>
    <p:sldId id="288" r:id="rId7"/>
    <p:sldId id="287" r:id="rId8"/>
    <p:sldId id="280" r:id="rId9"/>
    <p:sldId id="284" r:id="rId10"/>
    <p:sldId id="283" r:id="rId11"/>
    <p:sldId id="2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0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1152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E3BA1-E673-430F-9BEF-6A3E586025DD}" type="datetimeFigureOut">
              <a:rPr lang="en-US" smtClean="0"/>
              <a:t>7/19/2025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F4FCC-419A-451C-A3E8-3263955D8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512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CF4FCC-419A-451C-A3E8-3263955D83E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951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CF4FCC-419A-451C-A3E8-3263955D83E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674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d 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37873-A5AE-02D6-AA41-36ED7EEEBB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Std Content Page: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329A5-B326-353C-4A88-532DB75DC42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026635"/>
            <a:ext cx="10515600" cy="4351338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582930" indent="-342900">
              <a:buFont typeface="+mj-lt"/>
              <a:buAutoNum type="arabicPeriod"/>
              <a:tabLst>
                <a:tab pos="91440" algn="l"/>
              </a:tabLst>
              <a:defRPr sz="1600">
                <a:solidFill>
                  <a:schemeClr val="tx1"/>
                </a:solidFill>
              </a:defRPr>
            </a:lvl1pPr>
            <a:lvl2pPr marL="982980" indent="-342900">
              <a:buFont typeface="+mj-lt"/>
              <a:buAutoNum type="arabicPeriod"/>
              <a:tabLst>
                <a:tab pos="91440" algn="l"/>
              </a:tabLst>
              <a:defRPr sz="1600">
                <a:solidFill>
                  <a:schemeClr val="tx1"/>
                </a:solidFill>
              </a:defRPr>
            </a:lvl2pPr>
            <a:lvl3pPr marL="1440180" indent="-342900">
              <a:buFont typeface="+mj-lt"/>
              <a:buAutoNum type="arabicPeriod"/>
              <a:tabLst>
                <a:tab pos="91440" algn="l"/>
                <a:tab pos="822960" algn="l"/>
              </a:tabLst>
              <a:defRPr sz="1600">
                <a:solidFill>
                  <a:schemeClr val="tx1"/>
                </a:solidFill>
              </a:defRPr>
            </a:lvl3pPr>
            <a:lvl4pPr marL="1783080" indent="-342900">
              <a:buFont typeface="+mj-lt"/>
              <a:buAutoNum type="arabicPeriod"/>
              <a:tabLst>
                <a:tab pos="91440" algn="l"/>
              </a:tabLst>
              <a:defRPr sz="1600">
                <a:solidFill>
                  <a:schemeClr val="tx1"/>
                </a:solidFill>
              </a:defRPr>
            </a:lvl4pPr>
            <a:lvl5pPr marL="2240280" indent="-342900">
              <a:buFont typeface="+mj-lt"/>
              <a:buAutoNum type="arabicPeriod"/>
              <a:tabLst>
                <a:tab pos="91440" algn="l"/>
              </a:tabLst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 Heading 1</a:t>
            </a:r>
          </a:p>
          <a:p>
            <a:pPr lvl="1"/>
            <a:r>
              <a:rPr lang="en-US" dirty="0"/>
              <a:t>Second level: Heading 2</a:t>
            </a:r>
          </a:p>
          <a:p>
            <a:pPr lvl="2"/>
            <a:r>
              <a:rPr lang="en-US" dirty="0"/>
              <a:t>Third level: Heading 3</a:t>
            </a:r>
          </a:p>
          <a:p>
            <a:pPr lvl="3"/>
            <a:r>
              <a:rPr lang="en-US" dirty="0"/>
              <a:t>Fourth level: Heading 4</a:t>
            </a:r>
          </a:p>
          <a:p>
            <a:pPr lvl="4"/>
            <a:r>
              <a:rPr lang="en-US" dirty="0"/>
              <a:t>Fifth level: Heading 5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681C8-9CD2-F083-C02A-763DD45AF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7DD5-05CF-4070-A37B-F3D86CA7436A}" type="datetime1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97368-8E3E-ACB9-C5C7-3C39DC4A5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1FCBB-B5DD-1940-D701-F06C092C0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79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with_gut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37873-A5AE-02D6-AA41-36ED7EEEBB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Std Content Page: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329A5-B326-353C-4A88-532DB75DC42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026635"/>
            <a:ext cx="7959571" cy="4351338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582930" indent="-342900">
              <a:buFont typeface="+mj-lt"/>
              <a:buAutoNum type="arabicPeriod"/>
              <a:tabLst>
                <a:tab pos="91440" algn="l"/>
              </a:tabLst>
              <a:defRPr sz="1600">
                <a:solidFill>
                  <a:schemeClr val="tx1"/>
                </a:solidFill>
              </a:defRPr>
            </a:lvl1pPr>
            <a:lvl2pPr marL="982980" indent="-342900">
              <a:buFont typeface="+mj-lt"/>
              <a:buAutoNum type="arabicPeriod"/>
              <a:tabLst>
                <a:tab pos="91440" algn="l"/>
              </a:tabLst>
              <a:defRPr sz="1600">
                <a:solidFill>
                  <a:schemeClr val="tx1"/>
                </a:solidFill>
              </a:defRPr>
            </a:lvl2pPr>
            <a:lvl3pPr marL="1440180" indent="-342900">
              <a:buFont typeface="+mj-lt"/>
              <a:buAutoNum type="arabicPeriod"/>
              <a:tabLst>
                <a:tab pos="91440" algn="l"/>
                <a:tab pos="822960" algn="l"/>
              </a:tabLst>
              <a:defRPr sz="1600">
                <a:solidFill>
                  <a:schemeClr val="tx1"/>
                </a:solidFill>
              </a:defRPr>
            </a:lvl3pPr>
            <a:lvl4pPr marL="1783080" indent="-342900">
              <a:buFont typeface="+mj-lt"/>
              <a:buAutoNum type="arabicPeriod"/>
              <a:tabLst>
                <a:tab pos="91440" algn="l"/>
              </a:tabLst>
              <a:defRPr sz="1600">
                <a:solidFill>
                  <a:schemeClr val="tx1"/>
                </a:solidFill>
              </a:defRPr>
            </a:lvl4pPr>
            <a:lvl5pPr marL="2240280" indent="-342900">
              <a:buFont typeface="+mj-lt"/>
              <a:buAutoNum type="arabicPeriod"/>
              <a:tabLst>
                <a:tab pos="91440" algn="l"/>
              </a:tabLst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 Heading 1</a:t>
            </a:r>
          </a:p>
          <a:p>
            <a:pPr lvl="1"/>
            <a:r>
              <a:rPr lang="en-US" dirty="0"/>
              <a:t>Second level: Heading 2</a:t>
            </a:r>
          </a:p>
          <a:p>
            <a:pPr lvl="2"/>
            <a:r>
              <a:rPr lang="en-US" dirty="0"/>
              <a:t>Third level: Heading 3</a:t>
            </a:r>
          </a:p>
          <a:p>
            <a:pPr lvl="3"/>
            <a:r>
              <a:rPr lang="en-US" dirty="0"/>
              <a:t>Fourth level: Heading 4</a:t>
            </a:r>
          </a:p>
          <a:p>
            <a:pPr lvl="4"/>
            <a:r>
              <a:rPr lang="en-US" dirty="0"/>
              <a:t>Fifth level: Heading 5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681C8-9CD2-F083-C02A-763DD45AF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7DD5-05CF-4070-A37B-F3D86CA7436A}" type="datetime1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97368-8E3E-ACB9-C5C7-3C39DC4A5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1FCBB-B5DD-1940-D701-F06C092C0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04A1556-BDD0-4332-29C0-DF994CE9CD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48833" y="1225211"/>
            <a:ext cx="2556768" cy="1873096"/>
          </a:xfrm>
        </p:spPr>
        <p:txBody>
          <a:bodyPr>
            <a:noAutofit/>
          </a:bodyPr>
          <a:lstStyle>
            <a:lvl1pPr marL="230188" indent="-230188">
              <a:buFont typeface="+mj-lt"/>
              <a:buAutoNum type="arabicPeriod"/>
              <a:defRPr sz="1600"/>
            </a:lvl1pPr>
            <a:lvl2pPr marL="461963" indent="-231775">
              <a:buFont typeface="+mj-lt"/>
              <a:buAutoNum type="arabicPeriod"/>
              <a:defRPr sz="1400"/>
            </a:lvl2pPr>
            <a:lvl3pPr marL="684213" indent="-222250">
              <a:buFont typeface="+mj-lt"/>
              <a:buAutoNum type="arabicPeriod"/>
              <a:defRPr sz="1200"/>
            </a:lvl3pPr>
            <a:lvl4pPr marL="914400" indent="-230188">
              <a:buFont typeface="+mj-lt"/>
              <a:buAutoNum type="arabicPeriod"/>
              <a:defRPr sz="1100"/>
            </a:lvl4pPr>
            <a:lvl5pPr marL="1082675" indent="-168275">
              <a:buFont typeface="+mj-lt"/>
              <a:buAutoNum type="arabicPeriod"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859A250C-6797-24D9-F1A1-8171EE703E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48833" y="850916"/>
            <a:ext cx="2555875" cy="284163"/>
          </a:xfrm>
          <a:solidFill>
            <a:schemeClr val="accent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Notes</a:t>
            </a:r>
          </a:p>
        </p:txBody>
      </p:sp>
    </p:spTree>
    <p:extLst>
      <p:ext uri="{BB962C8B-B14F-4D97-AF65-F5344CB8AC3E}">
        <p14:creationId xmlns:p14="http://schemas.microsoft.com/office/powerpoint/2010/main" val="2522237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37873-A5AE-02D6-AA41-36ED7EEE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681C8-9CD2-F083-C02A-763DD45AF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80B-565F-4C1B-86E2-9DD7F71A6AB0}" type="datetime1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97368-8E3E-ACB9-C5C7-3C39DC4A5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1FCBB-B5DD-1940-D701-F06C092C0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38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-gutter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37873-A5AE-02D6-AA41-36ED7EEE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681C8-9CD2-F083-C02A-763DD45AF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80B-565F-4C1B-86E2-9DD7F71A6AB0}" type="datetime1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97368-8E3E-ACB9-C5C7-3C39DC4A5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1FCBB-B5DD-1940-D701-F06C092C0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51A79A1-3084-C5A6-9436-01D8F80862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48833" y="1225211"/>
            <a:ext cx="2556768" cy="1873096"/>
          </a:xfrm>
        </p:spPr>
        <p:txBody>
          <a:bodyPr>
            <a:noAutofit/>
          </a:bodyPr>
          <a:lstStyle>
            <a:lvl1pPr marL="230188" indent="-230188">
              <a:buFont typeface="+mj-lt"/>
              <a:buAutoNum type="arabicPeriod"/>
              <a:defRPr sz="1600"/>
            </a:lvl1pPr>
            <a:lvl2pPr marL="461963" indent="-231775">
              <a:buFont typeface="+mj-lt"/>
              <a:buAutoNum type="arabicPeriod"/>
              <a:defRPr sz="1400"/>
            </a:lvl2pPr>
            <a:lvl3pPr marL="684213" indent="-222250">
              <a:buFont typeface="+mj-lt"/>
              <a:buAutoNum type="arabicPeriod"/>
              <a:defRPr sz="1200"/>
            </a:lvl3pPr>
            <a:lvl4pPr marL="914400" indent="-230188">
              <a:buFont typeface="+mj-lt"/>
              <a:buAutoNum type="arabicPeriod"/>
              <a:defRPr sz="1100"/>
            </a:lvl4pPr>
            <a:lvl5pPr marL="1082675" indent="-168275">
              <a:buFont typeface="+mj-lt"/>
              <a:buAutoNum type="arabicPeriod"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1829D77-B808-E5F5-63C5-680CAE36B83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48833" y="850916"/>
            <a:ext cx="2555875" cy="284163"/>
          </a:xfrm>
          <a:solidFill>
            <a:schemeClr val="accent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Notes</a:t>
            </a:r>
          </a:p>
        </p:txBody>
      </p:sp>
    </p:spTree>
    <p:extLst>
      <p:ext uri="{BB962C8B-B14F-4D97-AF65-F5344CB8AC3E}">
        <p14:creationId xmlns:p14="http://schemas.microsoft.com/office/powerpoint/2010/main" val="3321795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1061A-5F08-45BC-F0E4-459CD92C7E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762880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31F8C9-D3F1-526E-D31B-4BF75BCFA7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42745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D27563-D606-3A49-C96F-872712AA0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9440-8438-4EDA-9196-A17F81AACF8F}" type="datetime1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BFE86-458E-6EB8-523E-54D3B6C68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C1818-7764-FE66-FDC1-72A2C9225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06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1061A-5F08-45BC-F0E4-459CD92C7E3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Separator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D27563-D606-3A49-C96F-872712AA0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0C548-7D6B-4ED8-8D7A-50BD43960FA7}" type="datetime1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BFE86-458E-6EB8-523E-54D3B6C68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C1818-7764-FE66-FDC1-72A2C9225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34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25F9D6-D753-E8A7-B6CA-C25477E2E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447"/>
            <a:ext cx="10515600" cy="424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E9421-5AE0-3906-304F-039A907FD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DDC6F4-6430-4F64-890C-465BC48B69C9}" type="datetime1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627D8-7918-6BBA-C9FB-CEAB77FE9B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63DC2-BD61-1050-BBF7-00C1E9B8F5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473052-BA07-4FC5-9696-A0F7625044DE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0072310-2C6E-3B93-9B9B-ADFA5B720D84}"/>
              </a:ext>
            </a:extLst>
          </p:cNvPr>
          <p:cNvCxnSpPr/>
          <p:nvPr userDrawn="1"/>
        </p:nvCxnSpPr>
        <p:spPr>
          <a:xfrm>
            <a:off x="461639" y="674698"/>
            <a:ext cx="1143443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061E49D-D9C0-DF72-7AD0-52D63F42C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64491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5139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  <p:sldLayoutId id="2147483652" r:id="rId3"/>
    <p:sldLayoutId id="2147483657" r:id="rId4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1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25F9D6-D753-E8A7-B6CA-C25477E2E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447"/>
            <a:ext cx="10515600" cy="424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E9421-5AE0-3906-304F-039A907FD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D03BCF-C762-49F0-9F81-92EC2B9DD1DA}" type="datetime1">
              <a:rPr lang="en-US" smtClean="0"/>
              <a:t>7/19/2025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627D8-7918-6BBA-C9FB-CEAB77FE9B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63DC2-BD61-1050-BBF7-00C1E9B8F5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473052-BA07-4FC5-9696-A0F7625044D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061E49D-D9C0-DF72-7AD0-52D63F42C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64491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6011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1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36C76-C168-90E3-6F5B-42B82D38C1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Core React Learning</a:t>
            </a:r>
            <a:br>
              <a:rPr lang="en-US" dirty="0"/>
            </a:br>
            <a:r>
              <a:rPr lang="en-US" sz="2000" i="1" dirty="0">
                <a:solidFill>
                  <a:srgbClr val="00B050"/>
                </a:solidFill>
              </a:rPr>
              <a:t>- The Provisioning of the New Coders -</a:t>
            </a:r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01AE2B-ACDB-2AB0-F834-B8E8B82505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Satya Komatineni</a:t>
            </a:r>
          </a:p>
          <a:p>
            <a:r>
              <a:rPr lang="en-US" sz="1600" dirty="0"/>
              <a:t>7/19/25, Version 1.0  (Started 7/19/25)</a:t>
            </a:r>
          </a:p>
          <a:p>
            <a:r>
              <a:rPr lang="en-US" sz="1600" dirty="0"/>
              <a:t>Location: /articles-repo/react/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2881A-64F6-2257-6E4D-296CA2264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61D7BF-328E-A394-10A1-177AA87FDC6F}"/>
              </a:ext>
            </a:extLst>
          </p:cNvPr>
          <p:cNvSpPr/>
          <p:nvPr/>
        </p:nvSpPr>
        <p:spPr>
          <a:xfrm>
            <a:off x="2957884" y="4698507"/>
            <a:ext cx="6599583" cy="4857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808C8"/>
                </a:solidFill>
              </a:rPr>
              <a:t>In Figures!</a:t>
            </a:r>
          </a:p>
        </p:txBody>
      </p:sp>
    </p:spTree>
    <p:extLst>
      <p:ext uri="{BB962C8B-B14F-4D97-AF65-F5344CB8AC3E}">
        <p14:creationId xmlns:p14="http://schemas.microsoft.com/office/powerpoint/2010/main" val="3636684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0E3244-86CC-ED51-EFBC-B4D48F99A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Strategic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336154-486A-B2F4-8DBD-C508C65D3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F9C0D8-C97C-4657-20BD-A18ED26D0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641" y="840517"/>
            <a:ext cx="3818359" cy="59974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D132D0-6BD6-345D-2403-55F888A22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012" y="851517"/>
            <a:ext cx="4355933" cy="581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785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0E3244-86CC-ED51-EFBC-B4D48F99A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40BAD-5564-4449-341E-F0DC31C356F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026635"/>
            <a:ext cx="10515600" cy="4351338"/>
          </a:xfrm>
          <a:ln>
            <a:noFill/>
          </a:ln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800" dirty="0"/>
              <a:t>Figures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Components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JS and Async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65E80-6FA4-305C-D89F-9C4C2F48B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101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0E3244-86CC-ED51-EFBC-B4D48F99A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React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40BAD-5564-4449-341E-F0DC31C356F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026635"/>
            <a:ext cx="10515600" cy="4351338"/>
          </a:xfrm>
          <a:ln>
            <a:noFill/>
          </a:ln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800" dirty="0"/>
              <a:t>Component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hooks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65E80-6FA4-305C-D89F-9C4C2F48B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81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4B8F0DD-28FB-6946-44FE-CDB251864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Model Details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B61C90-3FFF-2452-E8DB-EBB07F8C7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4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743AEF-465C-F3EA-F114-12F99D4093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175EBEC-D680-3A5A-983D-B69E6078929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E56420-309B-A362-9D94-8C8BCE74F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086" y="850916"/>
            <a:ext cx="4925104" cy="572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613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0E3244-86CC-ED51-EFBC-B4D48F99A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Strategic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336154-486A-B2F4-8DBD-C508C65D3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0253E9-FC42-B375-74DA-BE73BF27E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227" y="862440"/>
            <a:ext cx="4255796" cy="56764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660714-1AAC-9F4F-671B-073C58A2D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852" y="820695"/>
            <a:ext cx="4379041" cy="584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527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0E3244-86CC-ED51-EFBC-B4D48F99A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Strategic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336154-486A-B2F4-8DBD-C508C65D3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6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AC678F2-FEAB-7789-48DD-BD59848FAD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62039A5-E9FF-0FF9-91FA-16838BD0E7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00C8DE-047B-C64E-7CAE-0D90AB062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852755"/>
            <a:ext cx="4036267" cy="538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717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687A3-72B9-622D-CE85-D3794DACED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Key References</a:t>
            </a:r>
            <a:endParaRPr lang="en-US" i="1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40182-E6B8-520F-7A96-E1EF7B5A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852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780DC8-0F69-09B9-3693-249C8845B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References: Libraries and Companies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C3FC39-DA47-74BD-16DF-A2D67154B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BB13454-47D9-9C24-B983-F1A034920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170088"/>
              </p:ext>
            </p:extLst>
          </p:nvPr>
        </p:nvGraphicFramePr>
        <p:xfrm>
          <a:off x="552448" y="1043516"/>
          <a:ext cx="11087104" cy="4079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95302">
                  <a:extLst>
                    <a:ext uri="{9D8B030D-6E8A-4147-A177-3AD203B41FA5}">
                      <a16:colId xmlns:a16="http://schemas.microsoft.com/office/drawing/2014/main" val="1085893701"/>
                    </a:ext>
                  </a:extLst>
                </a:gridCol>
                <a:gridCol w="838198">
                  <a:extLst>
                    <a:ext uri="{9D8B030D-6E8A-4147-A177-3AD203B41FA5}">
                      <a16:colId xmlns:a16="http://schemas.microsoft.com/office/drawing/2014/main" val="3623498126"/>
                    </a:ext>
                  </a:extLst>
                </a:gridCol>
                <a:gridCol w="3648075">
                  <a:extLst>
                    <a:ext uri="{9D8B030D-6E8A-4147-A177-3AD203B41FA5}">
                      <a16:colId xmlns:a16="http://schemas.microsoft.com/office/drawing/2014/main" val="1235041197"/>
                    </a:ext>
                  </a:extLst>
                </a:gridCol>
                <a:gridCol w="6105529">
                  <a:extLst>
                    <a:ext uri="{9D8B030D-6E8A-4147-A177-3AD203B41FA5}">
                      <a16:colId xmlns:a16="http://schemas.microsoft.com/office/drawing/2014/main" val="16472979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#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Item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Description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0551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6/21/25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LangChain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251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Llama 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664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Hugging 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520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OpenAI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882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Assistant 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7562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Chroma 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5382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Crew 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828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Google ADK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368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Google A2A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3029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879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6968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687A3-72B9-622D-CE85-D3794DACED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Appendix</a:t>
            </a:r>
            <a:endParaRPr lang="en-US" i="1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40182-E6B8-520F-7A96-E1EF7B5A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73052-BA07-4FC5-9696-A0F7625044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386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itle-master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7843</TotalTime>
  <Words>95</Words>
  <Application>Microsoft Office PowerPoint</Application>
  <PresentationFormat>Widescreen</PresentationFormat>
  <Paragraphs>46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title-master</vt:lpstr>
      <vt:lpstr>Core React Learning - The Provisioning of the New Coders - </vt:lpstr>
      <vt:lpstr>Goals</vt:lpstr>
      <vt:lpstr>Core React Topics</vt:lpstr>
      <vt:lpstr>Component Model Details</vt:lpstr>
      <vt:lpstr>Strategic work</vt:lpstr>
      <vt:lpstr>Strategic work</vt:lpstr>
      <vt:lpstr>Key References</vt:lpstr>
      <vt:lpstr>Key References: Libraries and Companies</vt:lpstr>
      <vt:lpstr>Appendix</vt:lpstr>
      <vt:lpstr>Strategic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Satya Komatineni</dc:creator>
  <cp:lastModifiedBy>Satya Komatineni</cp:lastModifiedBy>
  <cp:revision>47</cp:revision>
  <dcterms:created xsi:type="dcterms:W3CDTF">2024-10-29T14:03:59Z</dcterms:created>
  <dcterms:modified xsi:type="dcterms:W3CDTF">2025-07-21T16:40:20Z</dcterms:modified>
</cp:coreProperties>
</file>

<file path=docProps/thumbnail.jpeg>
</file>